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3" r:id="rId4"/>
    <p:sldId id="262" r:id="rId5"/>
    <p:sldId id="261" r:id="rId6"/>
    <p:sldId id="260" r:id="rId7"/>
    <p:sldId id="266" r:id="rId8"/>
    <p:sldId id="265" r:id="rId9"/>
    <p:sldId id="264" r:id="rId10"/>
    <p:sldId id="269" r:id="rId11"/>
    <p:sldId id="270" r:id="rId12"/>
    <p:sldId id="268" r:id="rId13"/>
    <p:sldId id="259" r:id="rId14"/>
    <p:sldId id="273" r:id="rId15"/>
    <p:sldId id="271" r:id="rId16"/>
    <p:sldId id="258" r:id="rId17"/>
    <p:sldId id="275" r:id="rId18"/>
    <p:sldId id="274" r:id="rId19"/>
    <p:sldId id="279" r:id="rId20"/>
    <p:sldId id="277" r:id="rId21"/>
    <p:sldId id="278" r:id="rId22"/>
    <p:sldId id="276" r:id="rId23"/>
    <p:sldId id="272" r:id="rId24"/>
    <p:sldId id="281" r:id="rId25"/>
    <p:sldId id="280" r:id="rId26"/>
    <p:sldId id="282" r:id="rId27"/>
    <p:sldId id="283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9BC99-D6B5-416C-AB19-87199800AF1B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7D6D6-B02D-4911-BC3A-F04A263F9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215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* Charlotte Perkins </a:t>
            </a:r>
            <a:r>
              <a:rPr lang="hu-HU" dirty="0" err="1" smtClean="0"/>
              <a:t>Gilman</a:t>
            </a:r>
            <a:r>
              <a:rPr lang="hu-HU" dirty="0" smtClean="0"/>
              <a:t>: Miért írtam meg A sárga tapétát,  The </a:t>
            </a:r>
            <a:r>
              <a:rPr lang="hu-HU" dirty="0" err="1" smtClean="0"/>
              <a:t>Forerunner</a:t>
            </a:r>
            <a:r>
              <a:rPr lang="hu-HU" dirty="0" smtClean="0"/>
              <a:t> (1913 Október)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7D6D6-B02D-4911-BC3A-F04A263F96B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344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7D6D6-B02D-4911-BC3A-F04A263F96B1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300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7914-0295-4B79-89E8-1A8D7B72D870}" type="datetimeFigureOut">
              <a:rPr lang="hu-HU" smtClean="0"/>
              <a:t>2024. 04. 04.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/>
          <a:p>
            <a:r>
              <a:rPr lang="hu-HU" sz="5400" b="1" dirty="0"/>
              <a:t>Charlotte Perkins </a:t>
            </a:r>
            <a:r>
              <a:rPr lang="hu-HU" sz="5400" b="1" dirty="0" err="1" smtClean="0"/>
              <a:t>Gilman</a:t>
            </a:r>
            <a:endParaRPr lang="hu-HU" sz="5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sárga tapéta</a:t>
            </a:r>
            <a:r>
              <a:rPr lang="hu-HU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hu-HU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Éltrajzi háttér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Charlotte Perkins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Gilmant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gyermeke születése idegbetegséggel diagnosztizálták, és nagyon szigorú pihenőkúrát írtak elő neki, mindössze napi két óra szellemi foglalkozást engedtek neki, tollat, ecsetet nem használhatott.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4427984" cy="308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Három hónapnyi kezelés után úgy érezte: "olyan közel kerültem a teljes mentális tönkremenetel határához, hogy megérintett a szele". A mű elérte célját: a mű hatására felülvizsgálták a pihenőkúra gyakorlatát.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"Sok évvel később mesélték nekem, hogy a nagy szakember bevallotta barátainak, hogy A sárga tapéta elolvasása óta megváltoztatta a neuraszténia kezelését."*</a:t>
            </a:r>
          </a:p>
        </p:txBody>
      </p:sp>
    </p:spTree>
    <p:extLst>
      <p:ext uri="{BB962C8B-B14F-4D97-AF65-F5344CB8AC3E}">
        <p14:creationId xmlns:p14="http://schemas.microsoft.com/office/powerpoint/2010/main" val="26646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Cím: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tapéta a mű legrejtélyesebb tárgya, eleinte csupán kellemetlennek tűnik: koszos, a mintája is furcsa. Miután órákig tanulmányozza a főszereplő, egyre több dolgot lát bele, rögeszméjévé válik.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2976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Cselekmény: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történet egyes szám első személyben van elbeszélve, főhőse egy nő, aki egy titkos naplót ír, miután gyermeke született súlyos mentális betegséggel küzd.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80928"/>
            <a:ext cx="5210944" cy="36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Szülés utáni depresszió </a:t>
            </a:r>
            <a:endParaRPr lang="hu-H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 már az orvostudomány tisztában van azzal, hogy milyen nehéz a nők helyzete szülés után: nő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hormonházartása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teljesen megváltozik, ehhez adódik a fáradtság, kialvatlanság, és az újszülött iránti felelősségérzet, sokszor anyagi gondok is. Ez szorongáshoz, súlyosabb esetben depresszióhoz vezethet. </a:t>
            </a:r>
          </a:p>
        </p:txBody>
      </p:sp>
    </p:spTree>
    <p:extLst>
      <p:ext uri="{BB962C8B-B14F-4D97-AF65-F5344CB8AC3E}">
        <p14:creationId xmlns:p14="http://schemas.microsoft.com/office/powerpoint/2010/main" val="36940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írónőéhez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hasonló "gyógymódot" próbálnak ki rajta, elzárják a külső ingerektől, a társaságtól, a munkától (még írnia sem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szabad,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titokban kell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tennie).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88840"/>
            <a:ext cx="458112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Férjével, aki orvos, egy vidéki kúriára mennek, ahol a nő egy sárga tapétás szobában lakik, és mivel nincs mit tennie, a tapétát nézegeti, a mintáját próbálja értelmezni.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19152"/>
            <a:ext cx="6372200" cy="42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tapéta idővel a mániájává válik, alakokat lát mozogni a tapéta külső mintája alatt. A mű végére a nő elméje megbomlik, azzá a nővé válik, akit a falban látott.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16832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Az elbeszélésmód sajátosságai: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naplószerűen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megírt elbeszélés a legváratlanabb helyeken szakad meg (a főszereplőnek el kell rejtenie a naplót mások elől), növelve a feszültséget.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 a technika ma is népszerű, "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cliffhanger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"-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nek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nevezik, amikor egy epizód a tetőponton fejeződik be, amely feszültséget és várakozást kelt a nézőben, hogy a következő rész iránt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felkeltse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az érdeklődést.  </a:t>
            </a:r>
          </a:p>
        </p:txBody>
      </p:sp>
    </p:spTree>
    <p:extLst>
      <p:ext uri="{BB962C8B-B14F-4D97-AF65-F5344CB8AC3E}">
        <p14:creationId xmlns:p14="http://schemas.microsoft.com/office/powerpoint/2010/main" val="39150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Mivel egy mentális zavarokkal küzdő egyén naplójáról van szó, hitelességét megkérdőjelezhetjük. Előadásmódja szaggatott, főleg a mű vége felé gyakoriak az egy-egy rövid mondatos sorok.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23482"/>
            <a:ext cx="450912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000" b="1" u="sng" dirty="0">
                <a:latin typeface="Times New Roman" pitchFamily="18" charset="0"/>
                <a:cs typeface="Times New Roman" pitchFamily="18" charset="0"/>
              </a:rPr>
              <a:t>Charlotte Perkins </a:t>
            </a:r>
            <a:r>
              <a:rPr lang="hu-HU" sz="4000" b="1" u="sng" dirty="0" err="1" smtClean="0">
                <a:latin typeface="Times New Roman" pitchFamily="18" charset="0"/>
                <a:cs typeface="Times New Roman" pitchFamily="18" charset="0"/>
              </a:rPr>
              <a:t>Gilman</a:t>
            </a:r>
            <a:endParaRPr lang="hu-HU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Charlotte Perkins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Gilman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(1860 - 1935) amerikai feminista, író, az amerikai nőmozgalom egyik vezető gondolkodója.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96" y="3068960"/>
            <a:ext cx="6023383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338437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A mű értelmezési lehetőségei: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Egyrészt felmerülhet az olvasóban a műfaj sajátosságai miatt, hogy valóban kísértetjárta házban játszódik a történet, és a főhőst valódi szellemek gyötrik.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07504" y="3284984"/>
            <a:ext cx="4546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i="1" dirty="0" smtClean="0">
                <a:solidFill>
                  <a:srgbClr val="00B050"/>
                </a:solidFill>
              </a:rPr>
              <a:t>„Egy </a:t>
            </a:r>
            <a:r>
              <a:rPr lang="hu-HU" sz="3200" i="1" dirty="0">
                <a:solidFill>
                  <a:srgbClr val="00B050"/>
                </a:solidFill>
              </a:rPr>
              <a:t>gyarmati kúria, egy örökölt birtok, </a:t>
            </a:r>
            <a:r>
              <a:rPr lang="hu-HU" sz="3200" i="1" dirty="0" smtClean="0">
                <a:solidFill>
                  <a:srgbClr val="00B050"/>
                </a:solidFill>
              </a:rPr>
              <a:t>mondhatnám </a:t>
            </a:r>
            <a:r>
              <a:rPr lang="hu-HU" sz="3200" i="1" dirty="0">
                <a:solidFill>
                  <a:srgbClr val="00B050"/>
                </a:solidFill>
              </a:rPr>
              <a:t>egy kísértetház, és elérném a romantikus idillt - de ezzel túl sokat kérnék a szerencsémtől</a:t>
            </a:r>
            <a:r>
              <a:rPr lang="hu-HU" sz="3200" i="1" dirty="0" smtClean="0">
                <a:solidFill>
                  <a:srgbClr val="00B050"/>
                </a:solidFill>
              </a:rPr>
              <a:t>!”</a:t>
            </a:r>
            <a:endParaRPr lang="hu-HU" sz="3200" i="1" dirty="0">
              <a:solidFill>
                <a:srgbClr val="00B05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928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 másik olvasat szerint a nő egy elmegyógyintézetben van, John nem a férje, csupán az orvosa. Ezt bizonyítja a szoba berendezése is: rácsos ablak, kampók a falban, leszögezett ágy.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76872"/>
            <a:ext cx="458112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44624"/>
            <a:ext cx="8712968" cy="662473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Egyéb bizonyítékok is vannak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„De itt könnyedén </a:t>
            </a:r>
            <a:r>
              <a:rPr lang="hu-HU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kúszhatok</a:t>
            </a: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padlón, és a vállam épp beleillik abba a hosszú, a fal körül futó sávba, így nem tudok eltévedni</a:t>
            </a:r>
            <a:r>
              <a:rPr lang="hu-H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Mintha a fal körül ledörzsölt sávot maga a főhős vájta volna ki vállaival, miközben a szobában kúszott. Azt is bevallja, hogy kúszik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szobában: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„Mindig bezárom az ajtót, ha nappal kúszom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Az elbeszélő említi, hogy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: „</a:t>
            </a:r>
            <a:r>
              <a:rPr lang="hu-HU" i="1" dirty="0" smtClean="0"/>
              <a:t>Ez </a:t>
            </a:r>
            <a:r>
              <a:rPr lang="hu-HU" i="1" dirty="0"/>
              <a:t>az ágykeret egészen szét van rágva</a:t>
            </a:r>
            <a:r>
              <a:rPr lang="hu-HU" i="1" dirty="0" smtClean="0"/>
              <a:t>!”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később maga harap bele: </a:t>
            </a:r>
            <a:r>
              <a:rPr lang="hu-H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i="1" dirty="0" smtClean="0">
                <a:solidFill>
                  <a:srgbClr val="00B050"/>
                </a:solidFill>
              </a:rPr>
              <a:t>leharaptam </a:t>
            </a:r>
            <a:r>
              <a:rPr lang="hu-HU" i="1" dirty="0">
                <a:solidFill>
                  <a:srgbClr val="00B050"/>
                </a:solidFill>
              </a:rPr>
              <a:t>egy kis darabot az egyik sarkából - de ettől megfájdult a fogam</a:t>
            </a:r>
            <a:r>
              <a:rPr lang="hu-HU" i="1" dirty="0" smtClean="0">
                <a:solidFill>
                  <a:srgbClr val="00B050"/>
                </a:solidFill>
              </a:rPr>
              <a:t>.„</a:t>
            </a:r>
            <a:endParaRPr lang="hu-H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Alárendeltség és szabadság: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műben a nő alárendelt szerepben van, ami ebben a korban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házasságoknál megszokott volt: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„ John persze kinevet, de ez természetes egy házasságban.”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70" y="2708920"/>
            <a:ext cx="3084068" cy="39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Férje gyakran figyelmen kívül hagyja az elbeszélő kéréseit és véleményét, például azt, hogy melyik szobában lakjon, vagy hogy másokkal kapcsolatba lépjen. Amikor beszél hozzá, gyakran lekezelő hangon teszi,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mintha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nem felnőttként kezelné.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Aztán a karjába vett, kedves kis libának nevezett"</a:t>
            </a:r>
          </a:p>
        </p:txBody>
      </p:sp>
    </p:spTree>
    <p:extLst>
      <p:ext uri="{BB962C8B-B14F-4D97-AF65-F5344CB8AC3E}">
        <p14:creationId xmlns:p14="http://schemas.microsoft.com/office/powerpoint/2010/main" val="33828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John által előírt gyógymód csak rontott a nő állapotán, bár John aggodalma őszintének tűnik, és szereti feleségét, az igazi probléma, hogy nem tisztelte őt, nem hallgatta meg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"Néha azt képzelem, hogy állapotomon a kevesebb szigor, több társasági inger - de John szerint a legrosszabb dolog, amit tehetek, hogy az állapotomról gondolkodom"</a:t>
            </a:r>
          </a:p>
        </p:txBody>
      </p:sp>
    </p:spTree>
    <p:extLst>
      <p:ext uri="{BB962C8B-B14F-4D97-AF65-F5344CB8AC3E}">
        <p14:creationId xmlns:p14="http://schemas.microsoft.com/office/powerpoint/2010/main" val="30828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93610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ársas kapcsolatok és önkifejezés: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79512" y="980728"/>
            <a:ext cx="48245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történet során a főhős nem tud kapcsolatba lépni az őt körülvevő világgal, ami csak ront a helyzetén. Többször kifejezi igényét a társaság iránt, de John orvosként (és férjként) meg van győződve arról, hogy tudja, mi a jó páciensének (feleségének).</a:t>
            </a:r>
            <a:endParaRPr lang="hu-H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53" y="1268760"/>
            <a:ext cx="3934847" cy="393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5040560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kommunikálás vágya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készteti a nőt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arra, hogy gondolatait egy titkos naplóban rögzítse, amelynek szövege a történet egészét alkotja. A napló nem csak a történéseket rögzíti, de az olvasót is többször megszólítja: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"Tudod, nem hiszi el, hogy beteg vagyok!", "És megmondom, miért - </a:t>
            </a:r>
            <a:r>
              <a:rPr lang="hu-H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bizalmasan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láttam őt!" 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744"/>
            <a:ext cx="3565443" cy="410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Bár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Gilman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leginkább szépirodalmi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műveiről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ismert,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elméleti műveket is írt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nő gazdasági helyzete 1898-ban jelent meg, amiben feministaként a nők gazdasági függetlenségének kivívására szólított fel.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08920"/>
            <a:ext cx="5580112" cy="370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err="1">
                <a:latin typeface="Times New Roman" pitchFamily="18" charset="0"/>
                <a:cs typeface="Times New Roman" pitchFamily="18" charset="0"/>
              </a:rPr>
              <a:t>Gilman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1884-ben ment férjhez Charles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Stetsonhoz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Házasságuk alatt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Gilman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súlyos depresszióban szenvedett, és egy sor szokatlan kezelésen esett át emiatt. Ez az élmény ihlette a legismertebb novelláját, A sárga tapétát.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36723"/>
            <a:ext cx="2664296" cy="38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230425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mtClean="0">
                <a:latin typeface="Times New Roman" pitchFamily="18" charset="0"/>
                <a:cs typeface="Times New Roman" pitchFamily="18" charset="0"/>
              </a:rPr>
              <a:t>Válásuk után George Gilmanhoz, akivel boldog házasságban élt. Miután kiderült, hogy operálhatatlan mellrákja van, az eutanázia szószólójaként öngyilkosságot követett el.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79512" y="2455656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dirty="0">
                <a:solidFill>
                  <a:srgbClr val="00B050"/>
                </a:solidFill>
              </a:rPr>
              <a:t>Az eutanázia (jelentése: jó, szép, kellemes </a:t>
            </a:r>
            <a:r>
              <a:rPr lang="hu-HU" sz="2800" dirty="0" smtClean="0">
                <a:solidFill>
                  <a:srgbClr val="00B050"/>
                </a:solidFill>
              </a:rPr>
              <a:t>halál) </a:t>
            </a:r>
            <a:r>
              <a:rPr lang="hu-HU" sz="2800" dirty="0">
                <a:solidFill>
                  <a:srgbClr val="00B050"/>
                </a:solidFill>
              </a:rPr>
              <a:t>gyógyíthatatlan beteg halálának a beteg kívánságára vagy beleegyezésével történő (aktív vagy passzív) meggyorsítása, illetve a páciens részéről szükségtelennek tartott orvosi beavatkozásról való tudatos lemondás.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29000"/>
            <a:ext cx="354917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400" u="sng" dirty="0">
                <a:latin typeface="Times New Roman" pitchFamily="18" charset="0"/>
                <a:cs typeface="Times New Roman" pitchFamily="18" charset="0"/>
              </a:rPr>
              <a:t>A sárga tapéta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0405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Műfaj: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gótikus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regény vagy horror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középpontjában 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félelemkeltés, kísértetek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átkok állnak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első mű, amely gótikusnak nevezte magát,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Horace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Walpole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1764-es regénye, Az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otrantói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kastély volt, amely később az "Egy gótikus történet" alcímet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kapta.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89040"/>
            <a:ext cx="3791081" cy="27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37866"/>
            <a:ext cx="8507288" cy="244827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romantika korában nagy népszerűségnek örvend:  Mary Shelley: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Frankenstein, Edgar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Allan Poe valamint H.P.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Lovecraft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több novellája is ebbe a műfajba tartozik.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79512" y="260648"/>
            <a:ext cx="8507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00B050"/>
                </a:solidFill>
              </a:rPr>
              <a:t>Milyen hasonló történeteket ismersz? Mely írók jutnak eszedbe?</a:t>
            </a:r>
            <a:endParaRPr lang="hu-HU" sz="3200" dirty="0">
              <a:solidFill>
                <a:srgbClr val="00B05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45024"/>
            <a:ext cx="2560778" cy="32129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Később ismert művek voltak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Bram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Stoker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Drakula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című műve és Robert Louis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Stevenson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: Dr.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Jekyll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Hyde különös esete. A huszadik század az egyik legnépszerűbb szerzője Stephen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King is több művet írt a műfajban.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3" y="2996952"/>
            <a:ext cx="4355976" cy="194673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3470"/>
            <a:ext cx="4293583" cy="31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1115</Words>
  <Application>Microsoft Office PowerPoint</Application>
  <PresentationFormat>Diavetítés a képernyőre (4:3 oldalarány)</PresentationFormat>
  <Paragraphs>61</Paragraphs>
  <Slides>27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Office-téma</vt:lpstr>
      <vt:lpstr>Charlotte Perkins Gilman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Péter</dc:creator>
  <cp:lastModifiedBy>Gazda</cp:lastModifiedBy>
  <cp:revision>34</cp:revision>
  <dcterms:created xsi:type="dcterms:W3CDTF">2015-08-27T02:13:55Z</dcterms:created>
  <dcterms:modified xsi:type="dcterms:W3CDTF">2024-04-04T04:12:40Z</dcterms:modified>
</cp:coreProperties>
</file>